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7" r:id="rId9"/>
    <p:sldId id="262" r:id="rId10"/>
    <p:sldId id="268" r:id="rId11"/>
    <p:sldId id="263" r:id="rId12"/>
    <p:sldId id="269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0F067B-467D-4E17-8B27-CD5DACD0997A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26DD42-486C-4DE0-9A71-4644CA061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6929486" cy="4071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МУНИЦИПАЛЬНОГО ОБРАЗОВАНИЯ ГОРОД-КУРОРТ АНАПА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 ДЕТСКО-ЮНОШЕСКАЯ СПОРТИВНАЯ ШКОЛА № 5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техники безопасности при проведении учебно-тренировочных занятий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Тренер-преподаватель Русина Н.Г.   Методист Дрияева А.Ю. Заведующий отделением  Васильев И.П.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62fb5f1024529266c6e71c0c0c9ddb3c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00438"/>
            <a:ext cx="2076583" cy="24106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39487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242852"/>
                </a:solidFill>
                <a:latin typeface="Times New Roman"/>
                <a:ea typeface="Times New Roman"/>
              </a:rPr>
              <a:t>Учащимся запрещается:</a:t>
            </a:r>
            <a:r>
              <a:rPr lang="ru-RU" sz="4000" dirty="0">
                <a:solidFill>
                  <a:srgbClr val="242852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242852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5256584" cy="5069160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buClr>
                <a:srgbClr val="297FD5"/>
              </a:buClr>
              <a:buSzPts val="1000"/>
              <a:buNone/>
              <a:tabLst>
                <a:tab pos="457200" algn="l"/>
              </a:tabLst>
            </a:pPr>
            <a:endParaRPr lang="ru-RU" sz="2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самостоятельно осуществлять переход к другому виду физических упражнений;</a:t>
            </a: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покидать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спортивную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площадку, спортивный зал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без разрешения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тренера-преподавателя,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проводящего занятия;</a:t>
            </a: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выполнять любые действия без разрешения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тренера-преподавателя,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проводящего занятия;</a:t>
            </a: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использовать спортивное оборудование и инвентарь не по прямому назначению;</a:t>
            </a: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производить самостоятельно разборку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сборку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спортивных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снарядов и оборудования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>
              <a:buClr>
                <a:srgbClr val="297FD5"/>
              </a:buClr>
              <a:buNone/>
            </a:pPr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sz="1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8195" name="Picture 3" descr="C:\Users\Пользователь\Desktop\pondering_something_anim_md_wm_v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81250"/>
            <a:ext cx="3096344" cy="3207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336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1184176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IY. Требования безопасности </a:t>
            </a:r>
            <a:r>
              <a:rPr lang="ru-RU" sz="3600" b="1" dirty="0" smtClean="0">
                <a:latin typeface="Times New Roman"/>
                <a:ea typeface="Times New Roman"/>
              </a:rPr>
              <a:t>при плохом самочувствии 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63888" y="1600200"/>
            <a:ext cx="5202160" cy="44958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При возникновении во время занятий болей в суставах, мышцах, появлении покраснения кожи и (или) потёртостей руках или ногах, а также при плохом самочувствии прекратить занятия и сообщить об этом </a:t>
            </a:r>
            <a:r>
              <a:rPr lang="ru-RU" sz="3200" b="1" dirty="0" smtClean="0">
                <a:latin typeface="Times New Roman"/>
                <a:ea typeface="Times New Roman"/>
              </a:rPr>
              <a:t>тренеру-преподавателю, </a:t>
            </a:r>
            <a:r>
              <a:rPr lang="ru-RU" sz="3200" b="1" dirty="0">
                <a:latin typeface="Times New Roman"/>
                <a:ea typeface="Times New Roman"/>
              </a:rPr>
              <a:t>проводящему занятия, и действовать в соответствии с его указаниями.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При обнаружении признаков обморожения или солнечных ожогов во время занятий сообщить об этом </a:t>
            </a:r>
            <a:r>
              <a:rPr lang="ru-RU" sz="3200" b="1" dirty="0" smtClean="0">
                <a:latin typeface="Times New Roman"/>
                <a:ea typeface="Times New Roman"/>
              </a:rPr>
              <a:t>тренеру-преподавателю, </a:t>
            </a:r>
            <a:r>
              <a:rPr lang="ru-RU" sz="3200" b="1" dirty="0">
                <a:latin typeface="Times New Roman"/>
                <a:ea typeface="Times New Roman"/>
              </a:rPr>
              <a:t>проводящему занятия и действовать в соответствии с его указаниями.</a:t>
            </a:r>
          </a:p>
          <a:p>
            <a:endParaRPr lang="ru-RU" dirty="0"/>
          </a:p>
        </p:txBody>
      </p:sp>
      <p:pic>
        <p:nvPicPr>
          <p:cNvPr id="12290" name="Picture 2" descr="C:\Users\Пользователь\Desktop\stick_figure_round_house_kick_300_cl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78032"/>
            <a:ext cx="3096344" cy="3583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9061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242852"/>
                </a:solidFill>
                <a:latin typeface="Times New Roman"/>
                <a:ea typeface="Times New Roman"/>
              </a:rPr>
              <a:t>Y</a:t>
            </a:r>
            <a:r>
              <a:rPr lang="ru-RU" sz="3200" b="1" dirty="0">
                <a:solidFill>
                  <a:srgbClr val="242852"/>
                </a:solidFill>
                <a:latin typeface="Times New Roman"/>
                <a:ea typeface="Times New Roman"/>
              </a:rPr>
              <a:t>. Требования безопасности в аварийных ситуациях</a:t>
            </a:r>
            <a:r>
              <a:rPr lang="ru-RU" sz="4000" dirty="0">
                <a:solidFill>
                  <a:srgbClr val="242852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242852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5328592" cy="4925144"/>
          </a:xfrm>
        </p:spPr>
        <p:txBody>
          <a:bodyPr>
            <a:normAutofit/>
          </a:bodyPr>
          <a:lstStyle/>
          <a:p>
            <a:pPr lvl="0">
              <a:buClr>
                <a:srgbClr val="297FD5"/>
              </a:buClr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При возникновении чрезвычайных ситуации ( обнаружении неисправности спортивных снарядов и (или) приспособлений, появлении посторонних запахов, задымлении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, и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т.п.) немедленно сообщить об этом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тренеру-преподавателю,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проводящему занятия и действовать в соответствии с его указаниями.</a:t>
            </a:r>
          </a:p>
          <a:p>
            <a:pPr lvl="0">
              <a:buClr>
                <a:srgbClr val="297FD5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При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необходимости и возможности помочь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тренеру-преподавателю,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проводящему занятия, или медработнику оказать пострадавшему первую помощь.</a:t>
            </a:r>
          </a:p>
          <a:p>
            <a:endParaRPr lang="ru-RU" dirty="0"/>
          </a:p>
        </p:txBody>
      </p:sp>
      <p:pic>
        <p:nvPicPr>
          <p:cNvPr id="13314" name="Picture 2" descr="C:\Users\Пользователь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04" y="2276872"/>
            <a:ext cx="2116704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07612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Y</a:t>
            </a:r>
            <a:r>
              <a:rPr lang="ru-RU" sz="3600" b="1" dirty="0" smtClean="0">
                <a:latin typeface="Times New Roman"/>
                <a:ea typeface="Times New Roman"/>
              </a:rPr>
              <a:t>. Требования </a:t>
            </a:r>
            <a:r>
              <a:rPr lang="ru-RU" sz="3600" b="1" dirty="0">
                <a:latin typeface="Times New Roman"/>
                <a:ea typeface="Times New Roman"/>
              </a:rPr>
              <a:t>безопасности по окончании занятий.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5832648" cy="514116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Сдать полученный инвентарь и (или) приспособления </a:t>
            </a:r>
            <a:r>
              <a:rPr lang="ru-RU" sz="2400" b="1" dirty="0" smtClean="0">
                <a:latin typeface="Times New Roman"/>
                <a:ea typeface="Times New Roman"/>
              </a:rPr>
              <a:t>тренеру-преподавателю, </a:t>
            </a:r>
            <a:r>
              <a:rPr lang="ru-RU" sz="2400" b="1" dirty="0">
                <a:latin typeface="Times New Roman"/>
                <a:ea typeface="Times New Roman"/>
              </a:rPr>
              <a:t>проводящему занятия.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С разрешения </a:t>
            </a:r>
            <a:r>
              <a:rPr lang="ru-RU" sz="2400" b="1" dirty="0" smtClean="0">
                <a:latin typeface="Times New Roman"/>
                <a:ea typeface="Times New Roman"/>
              </a:rPr>
              <a:t>тренера-преподавателя, </a:t>
            </a:r>
            <a:r>
              <a:rPr lang="ru-RU" sz="2400" b="1" dirty="0">
                <a:latin typeface="Times New Roman"/>
                <a:ea typeface="Times New Roman"/>
              </a:rPr>
              <a:t>проводящего занятия, пройти в раздевалку.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При обнаружении неисправности спортивного оборудования; наличии на площадке посторонних предметов проинформировать об этом </a:t>
            </a:r>
            <a:r>
              <a:rPr lang="ru-RU" sz="2400" b="1" dirty="0" smtClean="0">
                <a:latin typeface="Times New Roman"/>
                <a:ea typeface="Times New Roman"/>
              </a:rPr>
              <a:t>тренера-преподавателя, проводящего </a:t>
            </a:r>
            <a:r>
              <a:rPr lang="ru-RU" sz="2400" b="1" dirty="0">
                <a:latin typeface="Times New Roman"/>
                <a:ea typeface="Times New Roman"/>
              </a:rPr>
              <a:t>занятия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  <p:pic>
        <p:nvPicPr>
          <p:cNvPr id="9218" name="Picture 2" descr="C:\Users\Пользователь\Desktop\550081981866aea75527c9f0584c5fb8f97e997abe9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3429000"/>
            <a:ext cx="3267075" cy="32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4255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I. Общие требования </a:t>
            </a:r>
            <a:r>
              <a:rPr lang="ru-RU" sz="3600" b="1" dirty="0" smtClean="0">
                <a:latin typeface="Times New Roman"/>
                <a:ea typeface="Times New Roman"/>
              </a:rPr>
              <a:t>безопасности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17912" y="1600200"/>
            <a:ext cx="6148136" cy="449580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1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. К учебно-тренировочным занятиям допускаются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Обучающиеся, </a:t>
            </a:r>
            <a:r>
              <a:rPr lang="ru-RU" sz="2800" b="1" dirty="0">
                <a:latin typeface="Times New Roman"/>
                <a:ea typeface="Times New Roman"/>
              </a:rPr>
              <a:t>прошедшие медицинский осмотр и не имеющие медицинских противопоказаний для </a:t>
            </a:r>
            <a:r>
              <a:rPr lang="ru-RU" sz="2800" b="1" dirty="0" smtClean="0">
                <a:latin typeface="Times New Roman"/>
                <a:ea typeface="Times New Roman"/>
              </a:rPr>
              <a:t>занятий;</a:t>
            </a:r>
            <a:endParaRPr lang="ru-RU" sz="2800" b="1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/>
                <a:ea typeface="Times New Roman"/>
              </a:rPr>
              <a:t>Прошедшие инструктаж по технике безопасности;</a:t>
            </a:r>
          </a:p>
          <a:p>
            <a:endParaRPr lang="ru-RU" dirty="0"/>
          </a:p>
        </p:txBody>
      </p:sp>
      <p:pic>
        <p:nvPicPr>
          <p:cNvPr id="1026" name="Picture 2" descr="C:\Users\Пользователь\Desktop\512e384f52e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4" y="2204864"/>
            <a:ext cx="2438400" cy="426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759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242852"/>
                </a:solidFill>
                <a:latin typeface="Times New Roman"/>
                <a:ea typeface="Times New Roman"/>
              </a:rPr>
              <a:t>I. Общие требования безопасности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5328592" cy="5040560"/>
          </a:xfrm>
        </p:spPr>
        <p:txBody>
          <a:bodyPr>
            <a:normAutofit lnSpcReduction="10000"/>
          </a:bodyPr>
          <a:lstStyle/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Ознакомленные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с правилами безопасности при использовании всех видов спортивного </a:t>
            </a: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оборудования в спортивном зале;</a:t>
            </a:r>
            <a:endParaRPr lang="ru-RU" sz="32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 спортивной одежде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и </a:t>
            </a: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обуви, соответствующей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виду спортивных </a:t>
            </a:r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занятий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и погодным условиям.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Пользователь\Desktop\kar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288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8914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368152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Опасными и вредными факторами при </a:t>
            </a:r>
            <a:r>
              <a:rPr lang="ru-RU" sz="3600" b="1" dirty="0" smtClean="0">
                <a:latin typeface="Times New Roman"/>
                <a:ea typeface="Times New Roman"/>
              </a:rPr>
              <a:t>занятиях </a:t>
            </a:r>
            <a:r>
              <a:rPr lang="ru-RU" sz="3600" b="1" dirty="0" smtClean="0">
                <a:latin typeface="Times New Roman"/>
                <a:ea typeface="Times New Roman"/>
              </a:rPr>
              <a:t>являются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6840760" cy="506916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Физические</a:t>
            </a:r>
            <a:r>
              <a:rPr lang="ru-RU" sz="2800" b="1" dirty="0"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latin typeface="Times New Roman"/>
                <a:ea typeface="Times New Roman"/>
              </a:rPr>
              <a:t>(спортивные </a:t>
            </a:r>
            <a:r>
              <a:rPr lang="ru-RU" sz="2800" dirty="0">
                <a:latin typeface="Times New Roman"/>
                <a:ea typeface="Times New Roman"/>
              </a:rPr>
              <a:t>снаряды, оборудование, приспособления и инвентарь; покрытие спортивных площадок; посторонние предметы на </a:t>
            </a:r>
            <a:r>
              <a:rPr lang="ru-RU" sz="2800" dirty="0" smtClean="0">
                <a:latin typeface="Times New Roman"/>
                <a:ea typeface="Times New Roman"/>
              </a:rPr>
              <a:t>площадке и в песке прыжковой ямы; </a:t>
            </a:r>
            <a:r>
              <a:rPr lang="ru-RU" sz="2800" dirty="0">
                <a:latin typeface="Times New Roman"/>
                <a:ea typeface="Times New Roman"/>
              </a:rPr>
              <a:t>статические и динамические перегрузки; метательные снаряды; скользкие поверхности; экстремальные погодные условия);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Химические</a:t>
            </a:r>
            <a:r>
              <a:rPr lang="ru-RU" sz="2800" b="1" dirty="0"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latin typeface="Times New Roman"/>
                <a:ea typeface="Times New Roman"/>
              </a:rPr>
              <a:t>(пыль</a:t>
            </a:r>
            <a:r>
              <a:rPr lang="ru-RU" sz="2800" dirty="0">
                <a:latin typeface="Times New Roman"/>
                <a:ea typeface="Times New Roman"/>
              </a:rPr>
              <a:t>).</a:t>
            </a:r>
          </a:p>
          <a:p>
            <a:endParaRPr lang="ru-RU" dirty="0"/>
          </a:p>
        </p:txBody>
      </p:sp>
      <p:pic>
        <p:nvPicPr>
          <p:cNvPr id="3074" name="Picture 2" descr="C:\Users\Пользователь\Desktop\3d small people - karate 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780928"/>
            <a:ext cx="2411759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2342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242852"/>
                </a:solidFill>
                <a:latin typeface="Times New Roman"/>
                <a:ea typeface="Times New Roman"/>
              </a:rPr>
              <a:t>Опасные </a:t>
            </a:r>
            <a:r>
              <a:rPr lang="ru-RU" sz="3200" b="1" dirty="0">
                <a:solidFill>
                  <a:srgbClr val="242852"/>
                </a:solidFill>
                <a:latin typeface="Times New Roman"/>
                <a:ea typeface="Times New Roman"/>
              </a:rPr>
              <a:t>и </a:t>
            </a:r>
            <a:r>
              <a:rPr lang="ru-RU" sz="3200" b="1" dirty="0" smtClean="0">
                <a:solidFill>
                  <a:srgbClr val="242852"/>
                </a:solidFill>
                <a:latin typeface="Times New Roman"/>
                <a:ea typeface="Times New Roman"/>
              </a:rPr>
              <a:t>вредные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987824" y="1484784"/>
            <a:ext cx="5976664" cy="5112568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0"/>
              </a:spcAft>
            </a:pPr>
            <a:r>
              <a:rPr lang="ru-RU" sz="5100" b="1" dirty="0" smtClean="0">
                <a:latin typeface="Times New Roman"/>
                <a:ea typeface="Times New Roman"/>
              </a:rPr>
              <a:t>Обучающиеся </a:t>
            </a:r>
            <a:r>
              <a:rPr lang="ru-RU" sz="5100" b="1" dirty="0">
                <a:latin typeface="Times New Roman"/>
                <a:ea typeface="Times New Roman"/>
              </a:rPr>
              <a:t>должны </a:t>
            </a:r>
            <a:r>
              <a:rPr lang="ru-RU" sz="5100" b="1" dirty="0" smtClean="0">
                <a:latin typeface="Times New Roman"/>
                <a:ea typeface="Times New Roman"/>
              </a:rPr>
              <a:t>знать, </a:t>
            </a:r>
            <a:r>
              <a:rPr lang="ru-RU" sz="5100" b="1" dirty="0">
                <a:latin typeface="Times New Roman"/>
                <a:ea typeface="Times New Roman"/>
              </a:rPr>
              <a:t>у кого находится аптечка для оказания первой медицинской помощи, и уметь оказывать первую доврачебную помощь.</a:t>
            </a:r>
          </a:p>
          <a:p>
            <a:pPr>
              <a:spcAft>
                <a:spcPts val="0"/>
              </a:spcAft>
            </a:pPr>
            <a:r>
              <a:rPr lang="ru-RU" sz="5100" b="1" dirty="0">
                <a:latin typeface="Times New Roman"/>
                <a:ea typeface="Times New Roman"/>
              </a:rPr>
              <a:t>О каждом несчастном случае пострадавший или очевидец обязан немедленно сообщить </a:t>
            </a:r>
            <a:r>
              <a:rPr lang="ru-RU" sz="5100" b="1" dirty="0" smtClean="0">
                <a:latin typeface="Times New Roman"/>
                <a:ea typeface="Times New Roman"/>
              </a:rPr>
              <a:t>тренеру-преподавателю.</a:t>
            </a:r>
            <a:endParaRPr lang="ru-RU" sz="51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5100" b="1" dirty="0" smtClean="0">
                <a:latin typeface="Times New Roman"/>
                <a:ea typeface="Times New Roman"/>
              </a:rPr>
              <a:t>Обучающимся </a:t>
            </a:r>
            <a:r>
              <a:rPr lang="ru-RU" sz="5100" b="1" dirty="0">
                <a:latin typeface="Times New Roman"/>
                <a:ea typeface="Times New Roman"/>
              </a:rPr>
              <a:t>запрещается без разрешения </a:t>
            </a:r>
            <a:r>
              <a:rPr lang="ru-RU" sz="5100" b="1" dirty="0" smtClean="0">
                <a:latin typeface="Times New Roman"/>
                <a:ea typeface="Times New Roman"/>
              </a:rPr>
              <a:t>тренера-преподавателя </a:t>
            </a:r>
            <a:r>
              <a:rPr lang="ru-RU" sz="5100" b="1" dirty="0">
                <a:latin typeface="Times New Roman"/>
                <a:ea typeface="Times New Roman"/>
              </a:rPr>
              <a:t>выполнять физические упражнения.</a:t>
            </a:r>
          </a:p>
          <a:p>
            <a:pPr>
              <a:spcAft>
                <a:spcPts val="0"/>
              </a:spcAft>
            </a:pPr>
            <a:r>
              <a:rPr lang="ru-RU" sz="5100" b="1" dirty="0" smtClean="0">
                <a:latin typeface="Times New Roman"/>
                <a:ea typeface="Times New Roman"/>
              </a:rPr>
              <a:t>Обучающиеся</a:t>
            </a:r>
            <a:r>
              <a:rPr lang="ru-RU" sz="5100" b="1" dirty="0">
                <a:latin typeface="Times New Roman"/>
                <a:ea typeface="Times New Roman"/>
              </a:rPr>
              <a:t>, допустившие невыполнение или нарушение настоящей Инструкции, привлекаются к ответственности в соответствии с Правилами внутреннего распорядка </a:t>
            </a:r>
            <a:r>
              <a:rPr lang="ru-RU" sz="5000" b="1" dirty="0" smtClean="0">
                <a:latin typeface="Times New Roman"/>
                <a:ea typeface="Times New Roman"/>
              </a:rPr>
              <a:t>обучающихся в ДЮСШ № 5.</a:t>
            </a:r>
            <a:endParaRPr lang="ru-RU" sz="50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4098" name="Picture 2" descr="C:\Users\Пользователь\Desktop\3D-men-figh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3419872" cy="3056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2916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632848" cy="50691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изучить </a:t>
            </a:r>
            <a:r>
              <a:rPr lang="ru-RU" sz="3200" dirty="0">
                <a:latin typeface="Times New Roman"/>
                <a:ea typeface="Times New Roman"/>
              </a:rPr>
              <a:t>содержание </a:t>
            </a:r>
            <a:endParaRPr lang="ru-RU" sz="3200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настоящей </a:t>
            </a:r>
            <a:r>
              <a:rPr lang="ru-RU" sz="3200" dirty="0">
                <a:latin typeface="Times New Roman"/>
                <a:ea typeface="Times New Roman"/>
              </a:rPr>
              <a:t>Инструкции.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надеть </a:t>
            </a:r>
            <a:r>
              <a:rPr lang="ru-RU" sz="3200" dirty="0">
                <a:latin typeface="Times New Roman"/>
                <a:ea typeface="Times New Roman"/>
              </a:rPr>
              <a:t>спортивную форму и обувь, соответствующие виду занятий и погодным условиям. Обувь </a:t>
            </a:r>
            <a:r>
              <a:rPr lang="ru-RU" sz="3200" dirty="0" smtClean="0">
                <a:latin typeface="Times New Roman"/>
                <a:ea typeface="Times New Roman"/>
              </a:rPr>
              <a:t>и одежда должна </a:t>
            </a:r>
            <a:r>
              <a:rPr lang="ru-RU" sz="3200" dirty="0">
                <a:latin typeface="Times New Roman"/>
                <a:ea typeface="Times New Roman"/>
              </a:rPr>
              <a:t>быть </a:t>
            </a:r>
            <a:r>
              <a:rPr lang="ru-RU" sz="3200" dirty="0" smtClean="0">
                <a:latin typeface="Times New Roman"/>
                <a:ea typeface="Times New Roman"/>
              </a:rPr>
              <a:t>безопасной и соответствовать гигиеническим требованиям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Убедиться в: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 smtClean="0">
                <a:latin typeface="Times New Roman"/>
                <a:ea typeface="Times New Roman"/>
              </a:rPr>
              <a:t>отсутствии </a:t>
            </a:r>
            <a:r>
              <a:rPr lang="ru-RU" sz="3200" dirty="0">
                <a:latin typeface="Times New Roman"/>
                <a:ea typeface="Times New Roman"/>
              </a:rPr>
              <a:t>посторонних предметов на спортивной </a:t>
            </a:r>
            <a:r>
              <a:rPr lang="ru-RU" sz="3200" dirty="0" smtClean="0">
                <a:latin typeface="Times New Roman"/>
                <a:ea typeface="Times New Roman"/>
              </a:rPr>
              <a:t>площадке, спортивном зале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Запрещается приступать к занятиям:</a:t>
            </a:r>
            <a:endParaRPr lang="ru-RU" sz="32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latin typeface="Times New Roman"/>
                <a:ea typeface="Times New Roman"/>
              </a:rPr>
              <a:t>непосредственно после приёма пищи;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latin typeface="Times New Roman"/>
                <a:ea typeface="Times New Roman"/>
              </a:rPr>
              <a:t>после больших физических нагрузок;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latin typeface="Times New Roman"/>
                <a:ea typeface="Times New Roman"/>
              </a:rPr>
              <a:t>при незаживших травмах и общем недомогании.</a:t>
            </a:r>
          </a:p>
          <a:p>
            <a:endParaRPr lang="ru-RU" dirty="0"/>
          </a:p>
        </p:txBody>
      </p:sp>
      <p:pic>
        <p:nvPicPr>
          <p:cNvPr id="5122" name="Picture 2" descr="C:\Users\Пользователь\Desktop\depositphotos_7340275-stock-photo-3d-fight-martial-karate-fly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786" y="116632"/>
            <a:ext cx="3820214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688632" cy="144016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II</a:t>
            </a:r>
            <a:r>
              <a:rPr lang="ru-RU" sz="3600" b="1" dirty="0" smtClean="0">
                <a:latin typeface="Times New Roman"/>
                <a:ea typeface="Times New Roman"/>
              </a:rPr>
              <a:t>. Требования </a:t>
            </a:r>
            <a:r>
              <a:rPr lang="ru-RU" sz="3600" b="1" dirty="0">
                <a:latin typeface="Times New Roman"/>
                <a:ea typeface="Times New Roman"/>
              </a:rPr>
              <a:t>безопасности перед началом </a:t>
            </a:r>
            <a:r>
              <a:rPr lang="ru-RU" sz="3600" b="1" dirty="0" smtClean="0">
                <a:latin typeface="Times New Roman"/>
                <a:ea typeface="Times New Roman"/>
              </a:rPr>
              <a:t>занятий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554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/>
                <a:ea typeface="Times New Roman"/>
              </a:rPr>
              <a:t>III. Требования безопасности во время занятий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11960" y="1600200"/>
            <a:ext cx="4554088" cy="506916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</a:pPr>
            <a:r>
              <a:rPr lang="ru-RU" sz="3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Во время занятий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обучающийся </a:t>
            </a:r>
            <a:r>
              <a:rPr lang="ru-RU" sz="3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обязан:</a:t>
            </a:r>
            <a:endParaRPr lang="ru-RU" sz="34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latin typeface="Times New Roman"/>
                <a:ea typeface="Times New Roman"/>
              </a:rPr>
              <a:t>соблюдать настоящую инструкцию;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latin typeface="Times New Roman"/>
                <a:ea typeface="Times New Roman"/>
              </a:rPr>
              <a:t>неукоснительно выполнять все указания и команды лица, проводящего занятия;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latin typeface="Times New Roman"/>
                <a:ea typeface="Times New Roman"/>
              </a:rPr>
              <a:t>начинать и заканчивать занятия строго по команде лица, проводящего </a:t>
            </a:r>
            <a:r>
              <a:rPr lang="ru-RU" sz="3200" b="1" dirty="0" smtClean="0">
                <a:latin typeface="Times New Roman"/>
                <a:ea typeface="Times New Roman"/>
              </a:rPr>
              <a:t>занятия.</a:t>
            </a:r>
            <a:endParaRPr lang="ru-RU" sz="32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Пользователь\Desktop\k4021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5" y="1556792"/>
            <a:ext cx="4149585" cy="426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300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242852"/>
                </a:solidFill>
                <a:latin typeface="Times New Roman"/>
                <a:ea typeface="Times New Roman"/>
              </a:rPr>
              <a:t>III. Требования безопасности во время занятий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5400600" cy="5069160"/>
          </a:xfrm>
        </p:spPr>
        <p:txBody>
          <a:bodyPr anchor="ctr">
            <a:normAutofit/>
          </a:bodyPr>
          <a:lstStyle/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использовать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спортивное оборудование и инвентарь только с разрешения и под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руководством тренера-преподавателя,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проводящего занятия;</a:t>
            </a: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избегать столкновений с другими учащимися и спортивным оборудованием;</a:t>
            </a:r>
          </a:p>
          <a:p>
            <a:pPr marL="342900" lvl="0" indent="-342900">
              <a:buClr>
                <a:srgbClr val="297FD5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выполнять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требования техники безопасности при выполнении конкретных физических упражнений.</a:t>
            </a:r>
          </a:p>
          <a:p>
            <a:endParaRPr lang="ru-RU" sz="2000" b="1" dirty="0"/>
          </a:p>
        </p:txBody>
      </p:sp>
      <p:pic>
        <p:nvPicPr>
          <p:cNvPr id="7170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3396605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515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Учащимся запрещается: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491880" y="1600200"/>
            <a:ext cx="5544616" cy="5069160"/>
          </a:xfrm>
        </p:spPr>
        <p:txBody>
          <a:bodyPr anchor="ctr">
            <a:normAutofit fontScale="92500"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latin typeface="Times New Roman"/>
                <a:ea typeface="Times New Roman"/>
              </a:rPr>
              <a:t>пользоваться неисправным спортивным оборудованием и снарядами;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latin typeface="Times New Roman"/>
                <a:ea typeface="Times New Roman"/>
              </a:rPr>
              <a:t>выполнять упражнения без необходимой страховки;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b="1" dirty="0">
                <a:latin typeface="Times New Roman"/>
                <a:ea typeface="Times New Roman"/>
              </a:rPr>
              <a:t>выполнять упражнения на </a:t>
            </a:r>
            <a:r>
              <a:rPr lang="ru-RU" sz="3200" b="1" dirty="0" smtClean="0">
                <a:latin typeface="Times New Roman"/>
                <a:ea typeface="Times New Roman"/>
              </a:rPr>
              <a:t>тренажерах влажными ладонями.</a:t>
            </a:r>
            <a:endParaRPr lang="ru-RU" sz="32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1266" name="Picture 2" descr="C:\Users\Пользователь\Desktop\400-04219961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3788"/>
            <a:ext cx="3621018" cy="3547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02275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389</TotalTime>
  <Words>580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УПРАВЛЕНИЕ ОБРАЗОВАНИЯ АДМИНИСТРАЦИИ МУНИЦИПАЛЬНОГО ОБРАЗОВАНИЯ ГОРОД-КУРОРТ АНАПА  МУНИЦИПАЛЬНОЕ БЮДЖЕТНОЕ УЧРЕЖДЕНИЕ ДОПОЛНИТЕЛЬНОГО ОБРАЗОВАНИЯ ДЕТСКО-ЮНОШЕСКАЯ СПОРТИВНАЯ ШКОЛА № 5   Правила техники безопасности при проведении учебно-тренировочных занятий  </vt:lpstr>
      <vt:lpstr>I. Общие требования безопасности </vt:lpstr>
      <vt:lpstr>I. Общие требования безопасности</vt:lpstr>
      <vt:lpstr>Опасными и вредными факторами при занятиях являются: </vt:lpstr>
      <vt:lpstr>Опасные и вредные факторы</vt:lpstr>
      <vt:lpstr>II. Требования безопасности перед началом занятий </vt:lpstr>
      <vt:lpstr>III. Требования безопасности во время занятий</vt:lpstr>
      <vt:lpstr>III. Требования безопасности во время занятий</vt:lpstr>
      <vt:lpstr>Учащимся запрещается: </vt:lpstr>
      <vt:lpstr>Учащимся запрещается: </vt:lpstr>
      <vt:lpstr>IY. Требования безопасности при плохом самочувствии  </vt:lpstr>
      <vt:lpstr>Y. Требования безопасности в аварийных ситуациях </vt:lpstr>
      <vt:lpstr>Y. Требования безопасности по окончании занятий.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техники безопасности при проведении учебно-тренировочных занятий в спортивном зале и на спортивной площадке  (тема № 1 Вводного инструктажа по охране труда  и тб  во время образовательного процесса)</dc:title>
  <dc:creator>Пользователь</dc:creator>
  <cp:lastModifiedBy>User</cp:lastModifiedBy>
  <cp:revision>49</cp:revision>
  <dcterms:created xsi:type="dcterms:W3CDTF">2017-07-15T12:23:33Z</dcterms:created>
  <dcterms:modified xsi:type="dcterms:W3CDTF">2022-05-12T14:45:42Z</dcterms:modified>
</cp:coreProperties>
</file>