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66" r:id="rId4"/>
    <p:sldId id="257" r:id="rId5"/>
    <p:sldId id="259" r:id="rId6"/>
    <p:sldId id="260" r:id="rId7"/>
    <p:sldId id="261" r:id="rId8"/>
    <p:sldId id="267" r:id="rId9"/>
    <p:sldId id="262" r:id="rId10"/>
    <p:sldId id="268" r:id="rId11"/>
    <p:sldId id="263" r:id="rId12"/>
    <p:sldId id="269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20F067B-467D-4E17-8B27-CD5DACD0997A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26DD42-486C-4DE0-9A71-4644CA0612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F067B-467D-4E17-8B27-CD5DACD0997A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6DD42-486C-4DE0-9A71-4644CA0612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20F067B-467D-4E17-8B27-CD5DACD0997A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526DD42-486C-4DE0-9A71-4644CA0612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F067B-467D-4E17-8B27-CD5DACD0997A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526DD42-486C-4DE0-9A71-4644CA0612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F067B-467D-4E17-8B27-CD5DACD0997A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526DD42-486C-4DE0-9A71-4644CA0612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20F067B-467D-4E17-8B27-CD5DACD0997A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526DD42-486C-4DE0-9A71-4644CA0612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20F067B-467D-4E17-8B27-CD5DACD0997A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526DD42-486C-4DE0-9A71-4644CA0612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F067B-467D-4E17-8B27-CD5DACD0997A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526DD42-486C-4DE0-9A71-4644CA0612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F067B-467D-4E17-8B27-CD5DACD0997A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26DD42-486C-4DE0-9A71-4644CA0612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F067B-467D-4E17-8B27-CD5DACD0997A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526DD42-486C-4DE0-9A71-4644CA0612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20F067B-467D-4E17-8B27-CD5DACD0997A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526DD42-486C-4DE0-9A71-4644CA0612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20F067B-467D-4E17-8B27-CD5DACD0997A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526DD42-486C-4DE0-9A71-4644CA0612C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142852"/>
            <a:ext cx="6929486" cy="40719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УПРАВЛЕНИЕ ОБРАЗОВАНИЯ АДМИНИСТРАЦИИ МУНИЦИПАЛЬНОГО ОБРАЗОВАНИЯ ГОРОД-КУРОРТ АНАПА </a:t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МУНИЦИПАЛЬНОЕ БЮДЖЕТНОЕ УЧРЕЖДЕНИЕ ДОПОЛНИТЕЛЬНОГО ОБРАЗОВАНИЯ ДЕТСКО-ЮНОШЕСКАЯ СПОРТИВНАЯ ШКОЛА № 5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Правила техники безопасности при проведении учебно-тренировочных занятий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Тренер-преподаватель Русина Н.Г.   Методист Дрияева А.Ю. Заведующий отделением  Васильев И.П.</a:t>
            </a:r>
            <a:endParaRPr lang="ru-RU" sz="16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Пользователь\Desktop\62fb5f1024529266c6e71c0c0c9ddb3c_X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500438"/>
            <a:ext cx="2076583" cy="24106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239487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242852"/>
                </a:solidFill>
                <a:latin typeface="Times New Roman"/>
                <a:ea typeface="Times New Roman"/>
              </a:rPr>
              <a:t>Учащимся запрещается:</a:t>
            </a:r>
            <a:r>
              <a:rPr lang="ru-RU" sz="4000" dirty="0">
                <a:solidFill>
                  <a:srgbClr val="242852"/>
                </a:solidFill>
                <a:latin typeface="Times New Roman"/>
                <a:ea typeface="Times New Roman"/>
              </a:rPr>
              <a:t/>
            </a:r>
            <a:br>
              <a:rPr lang="ru-RU" sz="4000" dirty="0">
                <a:solidFill>
                  <a:srgbClr val="242852"/>
                </a:solidFill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5256584" cy="5069160"/>
          </a:xfrm>
        </p:spPr>
        <p:txBody>
          <a:bodyPr>
            <a:normAutofit fontScale="85000" lnSpcReduction="20000"/>
          </a:bodyPr>
          <a:lstStyle/>
          <a:p>
            <a:pPr marL="342900" lvl="0" indent="-342900">
              <a:buClr>
                <a:srgbClr val="297FD5"/>
              </a:buClr>
              <a:buSzPts val="1000"/>
              <a:buNone/>
              <a:tabLst>
                <a:tab pos="457200" algn="l"/>
              </a:tabLst>
            </a:pPr>
            <a:endParaRPr lang="ru-RU" sz="24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buClr>
                <a:srgbClr val="297FD5"/>
              </a:buClr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самостоятельно осуществлять переход к другому виду физических упражнений;</a:t>
            </a:r>
          </a:p>
          <a:p>
            <a:pPr marL="342900" lvl="0" indent="-342900">
              <a:buClr>
                <a:srgbClr val="297FD5"/>
              </a:buClr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покидать 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спортивную </a:t>
            </a:r>
            <a:r>
              <a:rPr lang="ru-RU" sz="24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площадку, спортивный зал 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без разрешения </a:t>
            </a:r>
            <a:r>
              <a:rPr lang="ru-RU" sz="24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тренера-преподавателя, 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проводящего занятия;</a:t>
            </a:r>
          </a:p>
          <a:p>
            <a:pPr marL="342900" lvl="0" indent="-342900">
              <a:buClr>
                <a:srgbClr val="297FD5"/>
              </a:buClr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выполнять любые действия без разрешения </a:t>
            </a:r>
            <a:r>
              <a:rPr lang="ru-RU" sz="24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тренера-преподавателя, 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проводящего занятия;</a:t>
            </a:r>
          </a:p>
          <a:p>
            <a:pPr marL="342900" lvl="0" indent="-342900">
              <a:buClr>
                <a:srgbClr val="297FD5"/>
              </a:buClr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использовать спортивное оборудование и инвентарь не по прямому назначению;</a:t>
            </a:r>
          </a:p>
          <a:p>
            <a:pPr marL="342900" lvl="0" indent="-342900">
              <a:buClr>
                <a:srgbClr val="297FD5"/>
              </a:buClr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производить самостоятельно разборку</a:t>
            </a:r>
            <a:r>
              <a:rPr lang="ru-RU" sz="2800" b="1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сборку </a:t>
            </a:r>
            <a:r>
              <a:rPr lang="ru-RU" sz="24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спортивных 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снарядов и оборудования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</a:p>
          <a:p>
            <a:pPr marL="0" lvl="0" indent="0">
              <a:buClr>
                <a:srgbClr val="297FD5"/>
              </a:buClr>
              <a:buNone/>
            </a:pPr>
            <a:r>
              <a:rPr lang="ru-RU" sz="1300" dirty="0">
                <a:solidFill>
                  <a:prstClr val="black"/>
                </a:solidFill>
                <a:latin typeface="Times New Roman"/>
                <a:ea typeface="Times New Roman"/>
              </a:rPr>
              <a:t/>
            </a:r>
            <a:br>
              <a:rPr lang="ru-RU" sz="1300" dirty="0">
                <a:solidFill>
                  <a:prstClr val="black"/>
                </a:solidFill>
                <a:latin typeface="Times New Roman"/>
                <a:ea typeface="Times New Roman"/>
              </a:rPr>
            </a:br>
            <a:endParaRPr lang="ru-RU" sz="12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  <p:pic>
        <p:nvPicPr>
          <p:cNvPr id="8195" name="Picture 3" descr="C:\Users\Пользователь\Desktop\pondering_something_anim_md_wm_v2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381250"/>
            <a:ext cx="3096344" cy="32079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543368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712968" cy="1184176"/>
          </a:xfrm>
        </p:spPr>
        <p:txBody>
          <a:bodyPr>
            <a:normAutofit fontScale="90000"/>
          </a:bodyPr>
          <a:lstStyle/>
          <a:p>
            <a:pPr algn="ctr">
              <a:spcAft>
                <a:spcPts val="0"/>
              </a:spcAft>
            </a:pPr>
            <a:r>
              <a:rPr lang="ru-RU" sz="3600" b="1" dirty="0">
                <a:latin typeface="Times New Roman"/>
                <a:ea typeface="Times New Roman"/>
              </a:rPr>
              <a:t>IY. Требования безопасности </a:t>
            </a:r>
            <a:r>
              <a:rPr lang="ru-RU" sz="3600" b="1" dirty="0" smtClean="0">
                <a:latin typeface="Times New Roman"/>
                <a:ea typeface="Times New Roman"/>
              </a:rPr>
              <a:t>при плохом самочувствии 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563888" y="1600200"/>
            <a:ext cx="5202160" cy="449580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0"/>
              </a:spcAft>
            </a:pPr>
            <a:r>
              <a:rPr lang="ru-RU" sz="3200" b="1" dirty="0">
                <a:latin typeface="Times New Roman"/>
                <a:ea typeface="Times New Roman"/>
              </a:rPr>
              <a:t>При возникновении во время занятий болей в суставах, мышцах, появлении покраснения кожи и (или) потёртостей руках или ногах, а также при плохом самочувствии прекратить занятия и сообщить об этом </a:t>
            </a:r>
            <a:r>
              <a:rPr lang="ru-RU" sz="3200" b="1" dirty="0" smtClean="0">
                <a:latin typeface="Times New Roman"/>
                <a:ea typeface="Times New Roman"/>
              </a:rPr>
              <a:t>тренеру-преподавателю, </a:t>
            </a:r>
            <a:r>
              <a:rPr lang="ru-RU" sz="3200" b="1" dirty="0">
                <a:latin typeface="Times New Roman"/>
                <a:ea typeface="Times New Roman"/>
              </a:rPr>
              <a:t>проводящему занятия, и действовать в соответствии с его указаниями.</a:t>
            </a:r>
          </a:p>
          <a:p>
            <a:pPr>
              <a:spcAft>
                <a:spcPts val="0"/>
              </a:spcAft>
            </a:pPr>
            <a:r>
              <a:rPr lang="ru-RU" sz="3200" b="1" dirty="0">
                <a:latin typeface="Times New Roman"/>
                <a:ea typeface="Times New Roman"/>
              </a:rPr>
              <a:t>При обнаружении признаков обморожения или солнечных ожогов во время занятий сообщить об этом </a:t>
            </a:r>
            <a:r>
              <a:rPr lang="ru-RU" sz="3200" b="1" dirty="0" smtClean="0">
                <a:latin typeface="Times New Roman"/>
                <a:ea typeface="Times New Roman"/>
              </a:rPr>
              <a:t>тренеру-преподавателю, </a:t>
            </a:r>
            <a:r>
              <a:rPr lang="ru-RU" sz="3200" b="1" dirty="0">
                <a:latin typeface="Times New Roman"/>
                <a:ea typeface="Times New Roman"/>
              </a:rPr>
              <a:t>проводящему занятия и действовать в соответствии с его указаниями.</a:t>
            </a:r>
          </a:p>
          <a:p>
            <a:endParaRPr lang="ru-RU" dirty="0"/>
          </a:p>
        </p:txBody>
      </p:sp>
      <p:pic>
        <p:nvPicPr>
          <p:cNvPr id="12290" name="Picture 2" descr="C:\Users\Пользователь\Desktop\stick_figure_round_house_kick_300_clr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078032"/>
            <a:ext cx="3096344" cy="35832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90617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242852"/>
                </a:solidFill>
                <a:latin typeface="Times New Roman"/>
                <a:ea typeface="Times New Roman"/>
              </a:rPr>
              <a:t>Y</a:t>
            </a:r>
            <a:r>
              <a:rPr lang="ru-RU" sz="3200" b="1" dirty="0">
                <a:solidFill>
                  <a:srgbClr val="242852"/>
                </a:solidFill>
                <a:latin typeface="Times New Roman"/>
                <a:ea typeface="Times New Roman"/>
              </a:rPr>
              <a:t>. Требования безопасности в аварийных ситуациях</a:t>
            </a:r>
            <a:r>
              <a:rPr lang="ru-RU" sz="4000" dirty="0">
                <a:solidFill>
                  <a:srgbClr val="242852"/>
                </a:solidFill>
                <a:latin typeface="Times New Roman"/>
                <a:ea typeface="Times New Roman"/>
              </a:rPr>
              <a:t/>
            </a:r>
            <a:br>
              <a:rPr lang="ru-RU" sz="4000" dirty="0">
                <a:solidFill>
                  <a:srgbClr val="242852"/>
                </a:solidFill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5328592" cy="4925144"/>
          </a:xfrm>
        </p:spPr>
        <p:txBody>
          <a:bodyPr>
            <a:normAutofit/>
          </a:bodyPr>
          <a:lstStyle/>
          <a:p>
            <a:pPr lvl="0">
              <a:buClr>
                <a:srgbClr val="297FD5"/>
              </a:buClr>
            </a:pPr>
            <a:r>
              <a:rPr lang="ru-RU" sz="2000" b="1" dirty="0">
                <a:solidFill>
                  <a:prstClr val="black"/>
                </a:solidFill>
                <a:latin typeface="Times New Roman"/>
                <a:ea typeface="Times New Roman"/>
              </a:rPr>
              <a:t>При возникновении чрезвычайных ситуации ( обнаружении неисправности спортивных снарядов и (или) приспособлений, появлении посторонних запахов, задымлении</a:t>
            </a:r>
            <a:r>
              <a:rPr lang="ru-RU" sz="20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, и </a:t>
            </a:r>
            <a:r>
              <a:rPr lang="ru-RU" sz="2000" b="1" dirty="0">
                <a:solidFill>
                  <a:prstClr val="black"/>
                </a:solidFill>
                <a:latin typeface="Times New Roman"/>
                <a:ea typeface="Times New Roman"/>
              </a:rPr>
              <a:t>т.п.) немедленно сообщить об этом </a:t>
            </a:r>
            <a:r>
              <a:rPr lang="ru-RU" sz="20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тренеру-преподавателю, </a:t>
            </a:r>
            <a:r>
              <a:rPr lang="ru-RU" sz="2000" b="1" dirty="0">
                <a:solidFill>
                  <a:prstClr val="black"/>
                </a:solidFill>
                <a:latin typeface="Times New Roman"/>
                <a:ea typeface="Times New Roman"/>
              </a:rPr>
              <a:t>проводящему занятия и действовать в соответствии с его указаниями.</a:t>
            </a:r>
          </a:p>
          <a:p>
            <a:pPr lvl="0">
              <a:buClr>
                <a:srgbClr val="297FD5"/>
              </a:buClr>
            </a:pPr>
            <a:r>
              <a:rPr lang="ru-RU" sz="20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При </a:t>
            </a:r>
            <a:r>
              <a:rPr lang="ru-RU" sz="2000" b="1" dirty="0">
                <a:solidFill>
                  <a:prstClr val="black"/>
                </a:solidFill>
                <a:latin typeface="Times New Roman"/>
                <a:ea typeface="Times New Roman"/>
              </a:rPr>
              <a:t>необходимости и возможности помочь </a:t>
            </a:r>
            <a:r>
              <a:rPr lang="ru-RU" sz="20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тренеру-преподавателю, </a:t>
            </a:r>
            <a:r>
              <a:rPr lang="ru-RU" sz="2000" b="1" dirty="0">
                <a:solidFill>
                  <a:prstClr val="black"/>
                </a:solidFill>
                <a:latin typeface="Times New Roman"/>
                <a:ea typeface="Times New Roman"/>
              </a:rPr>
              <a:t>проводящему занятия, или медработнику оказать пострадавшему первую помощь.</a:t>
            </a:r>
          </a:p>
          <a:p>
            <a:endParaRPr lang="ru-RU" dirty="0"/>
          </a:p>
        </p:txBody>
      </p:sp>
      <p:pic>
        <p:nvPicPr>
          <p:cNvPr id="13314" name="Picture 2" descr="C:\Users\Пользователь\Desktop\i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04" y="2276872"/>
            <a:ext cx="2116704" cy="36724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207612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28600"/>
            <a:ext cx="8712968" cy="990600"/>
          </a:xfrm>
        </p:spPr>
        <p:txBody>
          <a:bodyPr>
            <a:normAutofit fontScale="90000"/>
          </a:bodyPr>
          <a:lstStyle/>
          <a:p>
            <a:pPr algn="ctr">
              <a:spcAft>
                <a:spcPts val="0"/>
              </a:spcAft>
            </a:pPr>
            <a:r>
              <a:rPr lang="ru-RU" sz="3600" b="1" dirty="0">
                <a:latin typeface="Times New Roman"/>
                <a:ea typeface="Times New Roman"/>
              </a:rPr>
              <a:t>Y</a:t>
            </a:r>
            <a:r>
              <a:rPr lang="ru-RU" sz="3600" b="1" dirty="0" smtClean="0">
                <a:latin typeface="Times New Roman"/>
                <a:ea typeface="Times New Roman"/>
              </a:rPr>
              <a:t>. Требования </a:t>
            </a:r>
            <a:r>
              <a:rPr lang="ru-RU" sz="3600" b="1" dirty="0">
                <a:latin typeface="Times New Roman"/>
                <a:ea typeface="Times New Roman"/>
              </a:rPr>
              <a:t>безопасности по окончании занятий.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5832648" cy="5141168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2400" b="1" dirty="0">
                <a:latin typeface="Times New Roman"/>
                <a:ea typeface="Times New Roman"/>
              </a:rPr>
              <a:t>Сдать полученный инвентарь и (или) приспособления </a:t>
            </a:r>
            <a:r>
              <a:rPr lang="ru-RU" sz="2400" b="1" dirty="0" smtClean="0">
                <a:latin typeface="Times New Roman"/>
                <a:ea typeface="Times New Roman"/>
              </a:rPr>
              <a:t>тренеру-преподавателю, </a:t>
            </a:r>
            <a:r>
              <a:rPr lang="ru-RU" sz="2400" b="1" dirty="0">
                <a:latin typeface="Times New Roman"/>
                <a:ea typeface="Times New Roman"/>
              </a:rPr>
              <a:t>проводящему занятия.</a:t>
            </a:r>
          </a:p>
          <a:p>
            <a:pPr>
              <a:spcAft>
                <a:spcPts val="0"/>
              </a:spcAft>
            </a:pPr>
            <a:r>
              <a:rPr lang="ru-RU" sz="2400" b="1" dirty="0">
                <a:latin typeface="Times New Roman"/>
                <a:ea typeface="Times New Roman"/>
              </a:rPr>
              <a:t>С разрешения </a:t>
            </a:r>
            <a:r>
              <a:rPr lang="ru-RU" sz="2400" b="1" dirty="0" smtClean="0">
                <a:latin typeface="Times New Roman"/>
                <a:ea typeface="Times New Roman"/>
              </a:rPr>
              <a:t>тренера-преподавателя, </a:t>
            </a:r>
            <a:r>
              <a:rPr lang="ru-RU" sz="2400" b="1" dirty="0">
                <a:latin typeface="Times New Roman"/>
                <a:ea typeface="Times New Roman"/>
              </a:rPr>
              <a:t>проводящего занятия, пройти в раздевалку.</a:t>
            </a:r>
          </a:p>
          <a:p>
            <a:pPr>
              <a:spcAft>
                <a:spcPts val="0"/>
              </a:spcAft>
            </a:pPr>
            <a:r>
              <a:rPr lang="ru-RU" sz="2400" b="1" dirty="0">
                <a:latin typeface="Times New Roman"/>
                <a:ea typeface="Times New Roman"/>
              </a:rPr>
              <a:t>При обнаружении неисправности спортивного оборудования; наличии на площадке посторонних предметов проинформировать об этом </a:t>
            </a:r>
            <a:r>
              <a:rPr lang="ru-RU" sz="2400" b="1" dirty="0" smtClean="0">
                <a:latin typeface="Times New Roman"/>
                <a:ea typeface="Times New Roman"/>
              </a:rPr>
              <a:t>тренера-преподавателя, проводящего </a:t>
            </a:r>
            <a:r>
              <a:rPr lang="ru-RU" sz="2400" b="1" dirty="0">
                <a:latin typeface="Times New Roman"/>
                <a:ea typeface="Times New Roman"/>
              </a:rPr>
              <a:t>занятия</a:t>
            </a:r>
            <a:r>
              <a:rPr lang="ru-RU" sz="2400" dirty="0">
                <a:latin typeface="Times New Roman"/>
                <a:ea typeface="Times New Roman"/>
              </a:rPr>
              <a:t>.</a:t>
            </a:r>
          </a:p>
          <a:p>
            <a:endParaRPr lang="ru-RU" dirty="0"/>
          </a:p>
        </p:txBody>
      </p:sp>
      <p:pic>
        <p:nvPicPr>
          <p:cNvPr id="9218" name="Picture 2" descr="C:\Users\Пользователь\Desktop\550081981866aea75527c9f0584c5fb8f97e997abe9_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6925" y="3429000"/>
            <a:ext cx="3267075" cy="32004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742550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spcAft>
                <a:spcPts val="0"/>
              </a:spcAft>
            </a:pPr>
            <a:r>
              <a:rPr lang="ru-RU" sz="3600" b="1" dirty="0">
                <a:latin typeface="Times New Roman"/>
                <a:ea typeface="Times New Roman"/>
              </a:rPr>
              <a:t>I. Общие требования </a:t>
            </a:r>
            <a:r>
              <a:rPr lang="ru-RU" sz="3600" b="1" dirty="0" smtClean="0">
                <a:latin typeface="Times New Roman"/>
                <a:ea typeface="Times New Roman"/>
              </a:rPr>
              <a:t>безопасности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617912" y="1600200"/>
            <a:ext cx="6148136" cy="4495800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sz="3200" b="1" i="1" dirty="0">
                <a:solidFill>
                  <a:srgbClr val="002060"/>
                </a:solidFill>
                <a:latin typeface="Times New Roman"/>
                <a:ea typeface="Times New Roman"/>
              </a:rPr>
              <a:t>1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. К учебно-тренировочным занятиям допускаются</a:t>
            </a:r>
            <a:r>
              <a:rPr lang="ru-RU" sz="3200" b="1" i="1" dirty="0">
                <a:solidFill>
                  <a:srgbClr val="002060"/>
                </a:solidFill>
                <a:latin typeface="Times New Roman"/>
                <a:ea typeface="Times New Roman"/>
              </a:rPr>
              <a:t>:</a:t>
            </a:r>
          </a:p>
          <a:p>
            <a:pPr marL="342900" lvl="0" indent="-342900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800" b="1" dirty="0" smtClean="0">
                <a:latin typeface="Times New Roman"/>
                <a:ea typeface="Times New Roman"/>
              </a:rPr>
              <a:t>Обучающиеся, </a:t>
            </a:r>
            <a:r>
              <a:rPr lang="ru-RU" sz="2800" b="1" dirty="0">
                <a:latin typeface="Times New Roman"/>
                <a:ea typeface="Times New Roman"/>
              </a:rPr>
              <a:t>прошедшие медицинский осмотр и не имеющие медицинских противопоказаний для </a:t>
            </a:r>
            <a:r>
              <a:rPr lang="ru-RU" sz="2800" b="1" dirty="0" smtClean="0">
                <a:latin typeface="Times New Roman"/>
                <a:ea typeface="Times New Roman"/>
              </a:rPr>
              <a:t>занятий;</a:t>
            </a:r>
            <a:endParaRPr lang="ru-RU" sz="2800" b="1" dirty="0"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800" b="1" dirty="0">
                <a:latin typeface="Times New Roman"/>
                <a:ea typeface="Times New Roman"/>
              </a:rPr>
              <a:t>Прошедшие инструктаж по технике безопасности;</a:t>
            </a:r>
          </a:p>
          <a:p>
            <a:endParaRPr lang="ru-RU" dirty="0"/>
          </a:p>
        </p:txBody>
      </p:sp>
      <p:pic>
        <p:nvPicPr>
          <p:cNvPr id="1026" name="Picture 2" descr="C:\Users\Пользователь\Desktop\512e384f52e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44" y="2204864"/>
            <a:ext cx="2438400" cy="4267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7598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242852"/>
                </a:solidFill>
                <a:latin typeface="Times New Roman"/>
                <a:ea typeface="Times New Roman"/>
              </a:rPr>
              <a:t>I. Общие требования безопасности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5328592" cy="5040560"/>
          </a:xfrm>
        </p:spPr>
        <p:txBody>
          <a:bodyPr>
            <a:normAutofit lnSpcReduction="10000"/>
          </a:bodyPr>
          <a:lstStyle/>
          <a:p>
            <a:pPr marL="342900" lvl="0" indent="-342900">
              <a:buClr>
                <a:srgbClr val="297FD5"/>
              </a:buClr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32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Ознакомленные </a:t>
            </a:r>
            <a:r>
              <a:rPr lang="ru-RU" sz="3200" b="1" dirty="0">
                <a:solidFill>
                  <a:prstClr val="black"/>
                </a:solidFill>
                <a:latin typeface="Times New Roman"/>
                <a:ea typeface="Times New Roman"/>
              </a:rPr>
              <a:t>с правилами безопасности при использовании всех видов спортивного </a:t>
            </a:r>
            <a:r>
              <a:rPr lang="ru-RU" sz="32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оборудования в спортивном зале;</a:t>
            </a:r>
            <a:endParaRPr lang="ru-RU" sz="32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buClr>
                <a:srgbClr val="297FD5"/>
              </a:buClr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32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В спортивной одежде </a:t>
            </a:r>
            <a:r>
              <a:rPr lang="ru-RU" sz="3200" b="1" dirty="0">
                <a:solidFill>
                  <a:prstClr val="black"/>
                </a:solidFill>
                <a:latin typeface="Times New Roman"/>
                <a:ea typeface="Times New Roman"/>
              </a:rPr>
              <a:t>и </a:t>
            </a:r>
            <a:r>
              <a:rPr lang="ru-RU" sz="32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обуви, соответствующей </a:t>
            </a:r>
            <a:r>
              <a:rPr lang="ru-RU" sz="3200" b="1" dirty="0">
                <a:solidFill>
                  <a:prstClr val="black"/>
                </a:solidFill>
                <a:latin typeface="Times New Roman"/>
                <a:ea typeface="Times New Roman"/>
              </a:rPr>
              <a:t>виду спортивных </a:t>
            </a:r>
            <a:r>
              <a:rPr lang="ru-RU" sz="32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занятий </a:t>
            </a:r>
            <a:r>
              <a:rPr lang="ru-RU" sz="3200" b="1" dirty="0">
                <a:solidFill>
                  <a:prstClr val="black"/>
                </a:solidFill>
                <a:latin typeface="Times New Roman"/>
                <a:ea typeface="Times New Roman"/>
              </a:rPr>
              <a:t>и погодным условиям.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050" name="Picture 2" descr="C:\Users\Пользователь\Desktop\kara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628800"/>
            <a:ext cx="3200400" cy="4267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89142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856984" cy="1368152"/>
          </a:xfrm>
        </p:spPr>
        <p:txBody>
          <a:bodyPr>
            <a:normAutofit fontScale="90000"/>
          </a:bodyPr>
          <a:lstStyle/>
          <a:p>
            <a:pPr algn="ctr">
              <a:spcAft>
                <a:spcPts val="0"/>
              </a:spcAft>
            </a:pPr>
            <a:r>
              <a:rPr lang="ru-RU" sz="3600" b="1" dirty="0">
                <a:latin typeface="Times New Roman"/>
                <a:ea typeface="Times New Roman"/>
              </a:rPr>
              <a:t>Опасными и вредными факторами при </a:t>
            </a:r>
            <a:r>
              <a:rPr lang="ru-RU" sz="3600" b="1" dirty="0" smtClean="0">
                <a:latin typeface="Times New Roman"/>
                <a:ea typeface="Times New Roman"/>
              </a:rPr>
              <a:t>занятиях </a:t>
            </a:r>
            <a:r>
              <a:rPr lang="ru-RU" sz="3600" b="1" dirty="0" smtClean="0">
                <a:latin typeface="Times New Roman"/>
                <a:ea typeface="Times New Roman"/>
              </a:rPr>
              <a:t>являются</a:t>
            </a:r>
            <a:r>
              <a:rPr lang="ru-RU" b="1" dirty="0">
                <a:latin typeface="Times New Roman"/>
                <a:ea typeface="Times New Roman"/>
              </a:rPr>
              <a:t>: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6840760" cy="5069160"/>
          </a:xfrm>
        </p:spPr>
        <p:txBody>
          <a:bodyPr>
            <a:normAutofit/>
          </a:bodyPr>
          <a:lstStyle/>
          <a:p>
            <a:pPr marL="342900" lvl="0" indent="-342900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800" b="1" i="1" dirty="0">
                <a:solidFill>
                  <a:srgbClr val="002060"/>
                </a:solidFill>
                <a:latin typeface="Times New Roman"/>
                <a:ea typeface="Times New Roman"/>
              </a:rPr>
              <a:t>Физические</a:t>
            </a:r>
            <a:r>
              <a:rPr lang="ru-RU" sz="2800" b="1" dirty="0">
                <a:latin typeface="Times New Roman"/>
                <a:ea typeface="Times New Roman"/>
              </a:rPr>
              <a:t> </a:t>
            </a:r>
            <a:r>
              <a:rPr lang="ru-RU" sz="2800" dirty="0" smtClean="0">
                <a:latin typeface="Times New Roman"/>
                <a:ea typeface="Times New Roman"/>
              </a:rPr>
              <a:t>(спортивные </a:t>
            </a:r>
            <a:r>
              <a:rPr lang="ru-RU" sz="2800" dirty="0">
                <a:latin typeface="Times New Roman"/>
                <a:ea typeface="Times New Roman"/>
              </a:rPr>
              <a:t>снаряды, оборудование, приспособления и инвентарь; покрытие спортивных площадок; посторонние предметы на </a:t>
            </a:r>
            <a:r>
              <a:rPr lang="ru-RU" sz="2800" dirty="0" smtClean="0">
                <a:latin typeface="Times New Roman"/>
                <a:ea typeface="Times New Roman"/>
              </a:rPr>
              <a:t>площадке и в песке прыжковой ямы; </a:t>
            </a:r>
            <a:r>
              <a:rPr lang="ru-RU" sz="2800" dirty="0">
                <a:latin typeface="Times New Roman"/>
                <a:ea typeface="Times New Roman"/>
              </a:rPr>
              <a:t>статические и динамические перегрузки; метательные снаряды; скользкие поверхности; экстремальные погодные условия);</a:t>
            </a:r>
          </a:p>
          <a:p>
            <a:pPr marL="342900" lvl="0" indent="-342900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800" b="1" i="1" dirty="0">
                <a:solidFill>
                  <a:srgbClr val="002060"/>
                </a:solidFill>
                <a:latin typeface="Times New Roman"/>
                <a:ea typeface="Times New Roman"/>
              </a:rPr>
              <a:t>Химические</a:t>
            </a:r>
            <a:r>
              <a:rPr lang="ru-RU" sz="2800" b="1" dirty="0">
                <a:latin typeface="Times New Roman"/>
                <a:ea typeface="Times New Roman"/>
              </a:rPr>
              <a:t> </a:t>
            </a:r>
            <a:r>
              <a:rPr lang="ru-RU" sz="2800" dirty="0" smtClean="0">
                <a:latin typeface="Times New Roman"/>
                <a:ea typeface="Times New Roman"/>
              </a:rPr>
              <a:t>(пыль</a:t>
            </a:r>
            <a:r>
              <a:rPr lang="ru-RU" sz="2800" dirty="0">
                <a:latin typeface="Times New Roman"/>
                <a:ea typeface="Times New Roman"/>
              </a:rPr>
              <a:t>).</a:t>
            </a:r>
          </a:p>
          <a:p>
            <a:endParaRPr lang="ru-RU" dirty="0"/>
          </a:p>
        </p:txBody>
      </p:sp>
      <p:pic>
        <p:nvPicPr>
          <p:cNvPr id="3074" name="Picture 2" descr="C:\Users\Пользователь\Desktop\3d small people - karate p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780928"/>
            <a:ext cx="2411759" cy="33843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23428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rgbClr val="242852"/>
                </a:solidFill>
                <a:latin typeface="Times New Roman"/>
                <a:ea typeface="Times New Roman"/>
              </a:rPr>
              <a:t>Опасные </a:t>
            </a:r>
            <a:r>
              <a:rPr lang="ru-RU" sz="3200" b="1" dirty="0">
                <a:solidFill>
                  <a:srgbClr val="242852"/>
                </a:solidFill>
                <a:latin typeface="Times New Roman"/>
                <a:ea typeface="Times New Roman"/>
              </a:rPr>
              <a:t>и </a:t>
            </a:r>
            <a:r>
              <a:rPr lang="ru-RU" sz="3200" b="1" dirty="0" smtClean="0">
                <a:solidFill>
                  <a:srgbClr val="242852"/>
                </a:solidFill>
                <a:latin typeface="Times New Roman"/>
                <a:ea typeface="Times New Roman"/>
              </a:rPr>
              <a:t>вредные факторы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987824" y="1484784"/>
            <a:ext cx="5976664" cy="5112568"/>
          </a:xfrm>
        </p:spPr>
        <p:txBody>
          <a:bodyPr>
            <a:normAutofit fontScale="40000" lnSpcReduction="20000"/>
          </a:bodyPr>
          <a:lstStyle/>
          <a:p>
            <a:pPr>
              <a:spcAft>
                <a:spcPts val="0"/>
              </a:spcAft>
            </a:pPr>
            <a:r>
              <a:rPr lang="ru-RU" sz="5100" b="1" dirty="0" smtClean="0">
                <a:latin typeface="Times New Roman"/>
                <a:ea typeface="Times New Roman"/>
              </a:rPr>
              <a:t>Обучающиеся </a:t>
            </a:r>
            <a:r>
              <a:rPr lang="ru-RU" sz="5100" b="1" dirty="0">
                <a:latin typeface="Times New Roman"/>
                <a:ea typeface="Times New Roman"/>
              </a:rPr>
              <a:t>должны </a:t>
            </a:r>
            <a:r>
              <a:rPr lang="ru-RU" sz="5100" b="1" dirty="0" smtClean="0">
                <a:latin typeface="Times New Roman"/>
                <a:ea typeface="Times New Roman"/>
              </a:rPr>
              <a:t>знать, </a:t>
            </a:r>
            <a:r>
              <a:rPr lang="ru-RU" sz="5100" b="1" dirty="0">
                <a:latin typeface="Times New Roman"/>
                <a:ea typeface="Times New Roman"/>
              </a:rPr>
              <a:t>у кого находится аптечка для оказания первой медицинской помощи, и уметь оказывать первую доврачебную помощь.</a:t>
            </a:r>
          </a:p>
          <a:p>
            <a:pPr>
              <a:spcAft>
                <a:spcPts val="0"/>
              </a:spcAft>
            </a:pPr>
            <a:r>
              <a:rPr lang="ru-RU" sz="5100" b="1" dirty="0">
                <a:latin typeface="Times New Roman"/>
                <a:ea typeface="Times New Roman"/>
              </a:rPr>
              <a:t>О каждом несчастном случае пострадавший или очевидец обязан немедленно сообщить </a:t>
            </a:r>
            <a:r>
              <a:rPr lang="ru-RU" sz="5100" b="1" dirty="0" smtClean="0">
                <a:latin typeface="Times New Roman"/>
                <a:ea typeface="Times New Roman"/>
              </a:rPr>
              <a:t>тренеру-преподавателю.</a:t>
            </a:r>
            <a:endParaRPr lang="ru-RU" sz="5100" b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5100" b="1" dirty="0" smtClean="0">
                <a:latin typeface="Times New Roman"/>
                <a:ea typeface="Times New Roman"/>
              </a:rPr>
              <a:t>Обучающимся </a:t>
            </a:r>
            <a:r>
              <a:rPr lang="ru-RU" sz="5100" b="1" dirty="0">
                <a:latin typeface="Times New Roman"/>
                <a:ea typeface="Times New Roman"/>
              </a:rPr>
              <a:t>запрещается без разрешения </a:t>
            </a:r>
            <a:r>
              <a:rPr lang="ru-RU" sz="5100" b="1" dirty="0" smtClean="0">
                <a:latin typeface="Times New Roman"/>
                <a:ea typeface="Times New Roman"/>
              </a:rPr>
              <a:t>тренера-преподавателя </a:t>
            </a:r>
            <a:r>
              <a:rPr lang="ru-RU" sz="5100" b="1" dirty="0">
                <a:latin typeface="Times New Roman"/>
                <a:ea typeface="Times New Roman"/>
              </a:rPr>
              <a:t>выполнять физические упражнения.</a:t>
            </a:r>
          </a:p>
          <a:p>
            <a:pPr>
              <a:spcAft>
                <a:spcPts val="0"/>
              </a:spcAft>
            </a:pPr>
            <a:r>
              <a:rPr lang="ru-RU" sz="5100" b="1" dirty="0" smtClean="0">
                <a:latin typeface="Times New Roman"/>
                <a:ea typeface="Times New Roman"/>
              </a:rPr>
              <a:t>Обучающиеся</a:t>
            </a:r>
            <a:r>
              <a:rPr lang="ru-RU" sz="5100" b="1" dirty="0">
                <a:latin typeface="Times New Roman"/>
                <a:ea typeface="Times New Roman"/>
              </a:rPr>
              <a:t>, допустившие невыполнение или нарушение настоящей Инструкции, привлекаются к ответственности в соответствии с Правилами внутреннего распорядка </a:t>
            </a:r>
            <a:r>
              <a:rPr lang="ru-RU" sz="5000" b="1" dirty="0" smtClean="0">
                <a:latin typeface="Times New Roman"/>
                <a:ea typeface="Times New Roman"/>
              </a:rPr>
              <a:t>обучающихся в ДЮСШ № 5.</a:t>
            </a:r>
            <a:endParaRPr lang="ru-RU" sz="5000" b="1" dirty="0"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ru-RU" sz="3200" dirty="0">
                <a:latin typeface="Times New Roman"/>
                <a:ea typeface="Times New Roman"/>
              </a:rPr>
              <a:t/>
            </a:r>
            <a:br>
              <a:rPr lang="ru-RU" sz="3200" dirty="0">
                <a:latin typeface="Times New Roman"/>
                <a:ea typeface="Times New Roman"/>
              </a:rPr>
            </a:br>
            <a:endParaRPr lang="ru-RU" dirty="0"/>
          </a:p>
        </p:txBody>
      </p:sp>
      <p:pic>
        <p:nvPicPr>
          <p:cNvPr id="4098" name="Picture 2" descr="C:\Users\Пользователь\Desktop\3D-men-fight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2936"/>
            <a:ext cx="3419872" cy="30563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729168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7632848" cy="5069160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/>
                <a:ea typeface="Times New Roman"/>
              </a:rPr>
              <a:t>изучить </a:t>
            </a:r>
            <a:r>
              <a:rPr lang="ru-RU" sz="3200" dirty="0">
                <a:latin typeface="Times New Roman"/>
                <a:ea typeface="Times New Roman"/>
              </a:rPr>
              <a:t>содержание </a:t>
            </a:r>
            <a:endParaRPr lang="ru-RU" sz="3200" dirty="0" smtClean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200" dirty="0" smtClean="0">
                <a:latin typeface="Times New Roman"/>
                <a:ea typeface="Times New Roman"/>
              </a:rPr>
              <a:t>настоящей </a:t>
            </a:r>
            <a:r>
              <a:rPr lang="ru-RU" sz="3200" dirty="0">
                <a:latin typeface="Times New Roman"/>
                <a:ea typeface="Times New Roman"/>
              </a:rPr>
              <a:t>Инструкции.</a:t>
            </a:r>
          </a:p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/>
                <a:ea typeface="Times New Roman"/>
              </a:rPr>
              <a:t>надеть </a:t>
            </a:r>
            <a:r>
              <a:rPr lang="ru-RU" sz="3200" dirty="0">
                <a:latin typeface="Times New Roman"/>
                <a:ea typeface="Times New Roman"/>
              </a:rPr>
              <a:t>спортивную форму и обувь, соответствующие виду занятий и погодным условиям. Обувь </a:t>
            </a:r>
            <a:r>
              <a:rPr lang="ru-RU" sz="3200" dirty="0" smtClean="0">
                <a:latin typeface="Times New Roman"/>
                <a:ea typeface="Times New Roman"/>
              </a:rPr>
              <a:t>и одежда должна </a:t>
            </a:r>
            <a:r>
              <a:rPr lang="ru-RU" sz="3200" dirty="0">
                <a:latin typeface="Times New Roman"/>
                <a:ea typeface="Times New Roman"/>
              </a:rPr>
              <a:t>быть </a:t>
            </a:r>
            <a:r>
              <a:rPr lang="ru-RU" sz="3200" dirty="0" smtClean="0">
                <a:latin typeface="Times New Roman"/>
                <a:ea typeface="Times New Roman"/>
              </a:rPr>
              <a:t>безопасной и соответствовать гигиеническим требованиям</a:t>
            </a:r>
            <a:endParaRPr lang="ru-RU" sz="32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3200" b="1" dirty="0">
                <a:latin typeface="Times New Roman"/>
                <a:ea typeface="Times New Roman"/>
              </a:rPr>
              <a:t>Убедиться в:</a:t>
            </a:r>
          </a:p>
          <a:p>
            <a:pPr marL="342900" lvl="0" indent="-342900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3200" dirty="0" smtClean="0">
                <a:latin typeface="Times New Roman"/>
                <a:ea typeface="Times New Roman"/>
              </a:rPr>
              <a:t>отсутствии </a:t>
            </a:r>
            <a:r>
              <a:rPr lang="ru-RU" sz="3200" dirty="0">
                <a:latin typeface="Times New Roman"/>
                <a:ea typeface="Times New Roman"/>
              </a:rPr>
              <a:t>посторонних предметов на спортивной </a:t>
            </a:r>
            <a:r>
              <a:rPr lang="ru-RU" sz="3200" dirty="0" smtClean="0">
                <a:latin typeface="Times New Roman"/>
                <a:ea typeface="Times New Roman"/>
              </a:rPr>
              <a:t>площадке, спортивном зале</a:t>
            </a:r>
            <a:endParaRPr lang="ru-RU" sz="32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3200" b="1" i="1" dirty="0">
                <a:solidFill>
                  <a:srgbClr val="002060"/>
                </a:solidFill>
                <a:latin typeface="Times New Roman"/>
                <a:ea typeface="Times New Roman"/>
              </a:rPr>
              <a:t>Запрещается приступать к занятиям:</a:t>
            </a:r>
            <a:endParaRPr lang="ru-RU" sz="3200" i="1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3200" dirty="0">
                <a:latin typeface="Times New Roman"/>
                <a:ea typeface="Times New Roman"/>
              </a:rPr>
              <a:t>непосредственно после приёма пищи;</a:t>
            </a:r>
          </a:p>
          <a:p>
            <a:pPr marL="342900" lvl="0" indent="-342900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3200" dirty="0">
                <a:latin typeface="Times New Roman"/>
                <a:ea typeface="Times New Roman"/>
              </a:rPr>
              <a:t>после больших физических нагрузок;</a:t>
            </a:r>
          </a:p>
          <a:p>
            <a:pPr marL="342900" lvl="0" indent="-342900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3200" dirty="0">
                <a:latin typeface="Times New Roman"/>
                <a:ea typeface="Times New Roman"/>
              </a:rPr>
              <a:t>при незаживших травмах и общем недомогании.</a:t>
            </a:r>
          </a:p>
          <a:p>
            <a:endParaRPr lang="ru-RU" dirty="0"/>
          </a:p>
        </p:txBody>
      </p:sp>
      <p:pic>
        <p:nvPicPr>
          <p:cNvPr id="5122" name="Picture 2" descr="C:\Users\Пользователь\Desktop\depositphotos_7340275-stock-photo-3d-fight-martial-karate-fly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3786" y="116632"/>
            <a:ext cx="3820214" cy="25922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5688632" cy="1440160"/>
          </a:xfrm>
        </p:spPr>
        <p:txBody>
          <a:bodyPr>
            <a:normAutofit fontScale="90000"/>
          </a:bodyPr>
          <a:lstStyle/>
          <a:p>
            <a:pPr algn="ctr">
              <a:spcAft>
                <a:spcPts val="0"/>
              </a:spcAft>
            </a:pPr>
            <a:r>
              <a:rPr lang="ru-RU" sz="3600" b="1" dirty="0">
                <a:latin typeface="Times New Roman"/>
                <a:ea typeface="Times New Roman"/>
              </a:rPr>
              <a:t>II</a:t>
            </a:r>
            <a:r>
              <a:rPr lang="ru-RU" sz="3600" b="1" dirty="0" smtClean="0">
                <a:latin typeface="Times New Roman"/>
                <a:ea typeface="Times New Roman"/>
              </a:rPr>
              <a:t>. Требования </a:t>
            </a:r>
            <a:r>
              <a:rPr lang="ru-RU" sz="3600" b="1" dirty="0">
                <a:latin typeface="Times New Roman"/>
                <a:ea typeface="Times New Roman"/>
              </a:rPr>
              <a:t>безопасности перед началом </a:t>
            </a:r>
            <a:r>
              <a:rPr lang="ru-RU" sz="3600" b="1" dirty="0" smtClean="0">
                <a:latin typeface="Times New Roman"/>
                <a:ea typeface="Times New Roman"/>
              </a:rPr>
              <a:t>занятий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35546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>
                <a:latin typeface="Times New Roman"/>
                <a:ea typeface="Times New Roman"/>
              </a:rPr>
              <a:t>III. Требования безопасности во время занятий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211960" y="1600200"/>
            <a:ext cx="4554088" cy="5069160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0"/>
              </a:spcAft>
            </a:pPr>
            <a:r>
              <a:rPr lang="ru-RU" sz="3400" b="1" i="1" dirty="0">
                <a:solidFill>
                  <a:srgbClr val="002060"/>
                </a:solidFill>
                <a:latin typeface="Times New Roman"/>
                <a:ea typeface="Times New Roman"/>
              </a:rPr>
              <a:t>Во время занятий </a:t>
            </a:r>
            <a:r>
              <a:rPr lang="ru-RU" sz="3400" b="1" i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обучающийся </a:t>
            </a:r>
            <a:r>
              <a:rPr lang="ru-RU" sz="3400" b="1" i="1" dirty="0">
                <a:solidFill>
                  <a:srgbClr val="002060"/>
                </a:solidFill>
                <a:latin typeface="Times New Roman"/>
                <a:ea typeface="Times New Roman"/>
              </a:rPr>
              <a:t>обязан:</a:t>
            </a:r>
            <a:endParaRPr lang="ru-RU" sz="3400" i="1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3200" b="1" dirty="0">
                <a:latin typeface="Times New Roman"/>
                <a:ea typeface="Times New Roman"/>
              </a:rPr>
              <a:t>соблюдать настоящую инструкцию;</a:t>
            </a:r>
          </a:p>
          <a:p>
            <a:pPr marL="342900" lvl="0" indent="-342900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3200" b="1" dirty="0">
                <a:latin typeface="Times New Roman"/>
                <a:ea typeface="Times New Roman"/>
              </a:rPr>
              <a:t>неукоснительно выполнять все указания и команды лица, проводящего занятия;</a:t>
            </a:r>
          </a:p>
          <a:p>
            <a:pPr marL="342900" lvl="0" indent="-342900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3200" b="1" dirty="0">
                <a:latin typeface="Times New Roman"/>
                <a:ea typeface="Times New Roman"/>
              </a:rPr>
              <a:t>начинать и заканчивать занятия строго по команде лица, проводящего </a:t>
            </a:r>
            <a:r>
              <a:rPr lang="ru-RU" sz="3200" b="1" dirty="0" smtClean="0">
                <a:latin typeface="Times New Roman"/>
                <a:ea typeface="Times New Roman"/>
              </a:rPr>
              <a:t>занятия.</a:t>
            </a:r>
            <a:endParaRPr lang="ru-RU" sz="3200" b="1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146" name="Picture 2" descr="C:\Users\Пользователь\Desktop\k402168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5" y="1556792"/>
            <a:ext cx="4149585" cy="4267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793005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242852"/>
                </a:solidFill>
                <a:latin typeface="Times New Roman"/>
                <a:ea typeface="Times New Roman"/>
              </a:rPr>
              <a:t>III. Требования безопасности во время занятий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5400600" cy="5069160"/>
          </a:xfrm>
        </p:spPr>
        <p:txBody>
          <a:bodyPr anchor="ctr">
            <a:normAutofit/>
          </a:bodyPr>
          <a:lstStyle/>
          <a:p>
            <a:pPr marL="342900" lvl="0" indent="-342900">
              <a:buClr>
                <a:srgbClr val="297FD5"/>
              </a:buClr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использовать </a:t>
            </a:r>
            <a:r>
              <a:rPr lang="ru-RU" sz="2000" b="1" dirty="0">
                <a:solidFill>
                  <a:prstClr val="black"/>
                </a:solidFill>
                <a:latin typeface="Times New Roman"/>
                <a:ea typeface="Times New Roman"/>
              </a:rPr>
              <a:t>спортивное оборудование и инвентарь только с разрешения и под </a:t>
            </a:r>
            <a:r>
              <a:rPr lang="ru-RU" sz="20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руководством тренера-преподавателя, </a:t>
            </a:r>
            <a:r>
              <a:rPr lang="ru-RU" sz="2000" b="1" dirty="0">
                <a:solidFill>
                  <a:prstClr val="black"/>
                </a:solidFill>
                <a:latin typeface="Times New Roman"/>
                <a:ea typeface="Times New Roman"/>
              </a:rPr>
              <a:t>проводящего занятия;</a:t>
            </a:r>
          </a:p>
          <a:p>
            <a:pPr marL="342900" lvl="0" indent="-342900">
              <a:buClr>
                <a:srgbClr val="297FD5"/>
              </a:buClr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b="1" dirty="0">
                <a:solidFill>
                  <a:prstClr val="black"/>
                </a:solidFill>
                <a:latin typeface="Times New Roman"/>
                <a:ea typeface="Times New Roman"/>
              </a:rPr>
              <a:t>избегать столкновений с другими учащимися и спортивным оборудованием;</a:t>
            </a:r>
          </a:p>
          <a:p>
            <a:pPr marL="342900" lvl="0" indent="-342900">
              <a:buClr>
                <a:srgbClr val="297FD5"/>
              </a:buClr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выполнять </a:t>
            </a:r>
            <a:r>
              <a:rPr lang="ru-RU" sz="2000" b="1" dirty="0">
                <a:solidFill>
                  <a:prstClr val="black"/>
                </a:solidFill>
                <a:latin typeface="Times New Roman"/>
                <a:ea typeface="Times New Roman"/>
              </a:rPr>
              <a:t>требования техники безопасности при выполнении конкретных физических упражнений.</a:t>
            </a:r>
          </a:p>
          <a:p>
            <a:endParaRPr lang="ru-RU" sz="2000" b="1" dirty="0"/>
          </a:p>
        </p:txBody>
      </p:sp>
      <p:pic>
        <p:nvPicPr>
          <p:cNvPr id="7170" name="Picture 2" descr="C:\Users\Пользователь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924944"/>
            <a:ext cx="3396605" cy="28083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45154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spcAft>
                <a:spcPts val="0"/>
              </a:spcAft>
            </a:pPr>
            <a:r>
              <a:rPr lang="ru-RU" sz="3600" b="1" dirty="0">
                <a:latin typeface="Times New Roman"/>
                <a:ea typeface="Times New Roman"/>
              </a:rPr>
              <a:t>Учащимся запрещается: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491880" y="1600200"/>
            <a:ext cx="5544616" cy="5069160"/>
          </a:xfrm>
        </p:spPr>
        <p:txBody>
          <a:bodyPr anchor="ctr">
            <a:normAutofit fontScale="92500"/>
          </a:bodyPr>
          <a:lstStyle/>
          <a:p>
            <a:pPr marL="342900" lvl="0" indent="-342900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3200" b="1" dirty="0">
                <a:latin typeface="Times New Roman"/>
                <a:ea typeface="Times New Roman"/>
              </a:rPr>
              <a:t>пользоваться неисправным спортивным оборудованием и снарядами;</a:t>
            </a:r>
          </a:p>
          <a:p>
            <a:pPr marL="342900" lvl="0" indent="-342900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3200" b="1" dirty="0">
                <a:latin typeface="Times New Roman"/>
                <a:ea typeface="Times New Roman"/>
              </a:rPr>
              <a:t>выполнять упражнения без необходимой страховки;</a:t>
            </a:r>
          </a:p>
          <a:p>
            <a:pPr marL="342900" lvl="0" indent="-342900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3200" b="1" dirty="0">
                <a:latin typeface="Times New Roman"/>
                <a:ea typeface="Times New Roman"/>
              </a:rPr>
              <a:t>выполнять упражнения на </a:t>
            </a:r>
            <a:r>
              <a:rPr lang="ru-RU" sz="3200" b="1" dirty="0" smtClean="0">
                <a:latin typeface="Times New Roman"/>
                <a:ea typeface="Times New Roman"/>
              </a:rPr>
              <a:t>тренажерах влажными ладонями.</a:t>
            </a:r>
            <a:endParaRPr lang="ru-RU" sz="3200" b="1" dirty="0"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ru-RU" sz="3200" dirty="0">
                <a:latin typeface="Times New Roman"/>
                <a:ea typeface="Times New Roman"/>
              </a:rPr>
              <a:t/>
            </a:r>
            <a:br>
              <a:rPr lang="ru-RU" sz="3200" dirty="0">
                <a:latin typeface="Times New Roman"/>
                <a:ea typeface="Times New Roman"/>
              </a:rPr>
            </a:br>
            <a:endParaRPr lang="ru-RU" dirty="0"/>
          </a:p>
        </p:txBody>
      </p:sp>
      <p:pic>
        <p:nvPicPr>
          <p:cNvPr id="11266" name="Picture 2" descr="C:\Users\Пользователь\Desktop\400-04219961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83788"/>
            <a:ext cx="3621018" cy="35471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3022753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389</TotalTime>
  <Words>580</Words>
  <Application>Microsoft Office PowerPoint</Application>
  <PresentationFormat>Экран (4:3)</PresentationFormat>
  <Paragraphs>60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Обычная</vt:lpstr>
      <vt:lpstr>УПРАВЛЕНИЕ ОБРАЗОВАНИЯ АДМИНИСТРАЦИИ МУНИЦИПАЛЬНОГО ОБРАЗОВАНИЯ ГОРОД-КУРОРТ АНАПА  МУНИЦИПАЛЬНОЕ БЮДЖЕТНОЕ УЧРЕЖДЕНИЕ ДОПОЛНИТЕЛЬНОГО ОБРАЗОВАНИЯ ДЕТСКО-ЮНОШЕСКАЯ СПОРТИВНАЯ ШКОЛА № 5   Правила техники безопасности при проведении учебно-тренировочных занятий  </vt:lpstr>
      <vt:lpstr>I. Общие требования безопасности </vt:lpstr>
      <vt:lpstr>I. Общие требования безопасности</vt:lpstr>
      <vt:lpstr>Опасными и вредными факторами при занятиях являются: </vt:lpstr>
      <vt:lpstr>Опасные и вредные факторы</vt:lpstr>
      <vt:lpstr>II. Требования безопасности перед началом занятий </vt:lpstr>
      <vt:lpstr>III. Требования безопасности во время занятий</vt:lpstr>
      <vt:lpstr>III. Требования безопасности во время занятий</vt:lpstr>
      <vt:lpstr>Учащимся запрещается: </vt:lpstr>
      <vt:lpstr>Учащимся запрещается: </vt:lpstr>
      <vt:lpstr>IY. Требования безопасности при плохом самочувствии  </vt:lpstr>
      <vt:lpstr>Y. Требования безопасности в аварийных ситуациях </vt:lpstr>
      <vt:lpstr>Y. Требования безопасности по окончании занятий.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техники безопасности при проведении учебно-тренировочных занятий в спортивном зале и на спортивной площадке  (тема № 1 Вводного инструктажа по охране труда  и тб  во время образовательного процесса)</dc:title>
  <dc:creator>Пользователь</dc:creator>
  <cp:lastModifiedBy>User</cp:lastModifiedBy>
  <cp:revision>49</cp:revision>
  <dcterms:created xsi:type="dcterms:W3CDTF">2017-07-15T12:23:33Z</dcterms:created>
  <dcterms:modified xsi:type="dcterms:W3CDTF">2022-05-12T14:45:42Z</dcterms:modified>
</cp:coreProperties>
</file>